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x="18288000" cy="10287000"/>
  <p:notesSz cx="6858000" cy="9144000"/>
  <p:embeddedFontLst>
    <p:embeddedFont>
      <p:font typeface="Fira Sans" charset="1" panose="020B0503050000020004"/>
      <p:regular r:id="rId13"/>
    </p:embeddedFont>
    <p:embeddedFont>
      <p:font typeface="Fira Sans Light" charset="1" panose="020B0403050000020004"/>
      <p:regular r:id="rId14"/>
    </p:embeddedFont>
    <p:embeddedFont>
      <p:font typeface="Fira Sans Medium" charset="1" panose="020B0603050000020004"/>
      <p:regular r:id="rId15"/>
    </p:embeddedFont>
    <p:embeddedFont>
      <p:font typeface="Fira Sans Bold" charset="1" panose="020B0803050000020004"/>
      <p:regular r:id="rId16"/>
    </p:embeddedFont>
    <p:embeddedFont>
      <p:font typeface="Fira Sans Italics" charset="1" panose="020B0503050000020004"/>
      <p:regular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jpeg" Type="http://schemas.openxmlformats.org/officeDocument/2006/relationships/image"/><Relationship Id="rId3" Target="../media/image1.png" Type="http://schemas.openxmlformats.org/officeDocument/2006/relationships/image"/><Relationship Id="rId4" Target="../media/image4.jpe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jpeg" Type="http://schemas.openxmlformats.org/officeDocument/2006/relationships/image"/><Relationship Id="rId3" Target="../media/image1.png" Type="http://schemas.openxmlformats.org/officeDocument/2006/relationships/image"/><Relationship Id="rId4" Target="../media/image6.jpeg" Type="http://schemas.openxmlformats.org/officeDocument/2006/relationships/image"/><Relationship Id="rId5" Target="../media/image7.jpeg" Type="http://schemas.openxmlformats.org/officeDocument/2006/relationships/image"/><Relationship Id="rId6" Target="../media/image8.jpe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.png" Type="http://schemas.openxmlformats.org/officeDocument/2006/relationships/image"/><Relationship Id="rId3" Target="../media/image10.svg" Type="http://schemas.openxmlformats.org/officeDocument/2006/relationships/image"/><Relationship Id="rId4" Target="../media/image11.png" Type="http://schemas.openxmlformats.org/officeDocument/2006/relationships/image"/><Relationship Id="rId5" Target="../media/image12.svg" Type="http://schemas.openxmlformats.org/officeDocument/2006/relationships/image"/><Relationship Id="rId6" Target="../media/image13.png" Type="http://schemas.openxmlformats.org/officeDocument/2006/relationships/image"/><Relationship Id="rId7" Target="../media/image14.svg" Type="http://schemas.openxmlformats.org/officeDocument/2006/relationships/image"/><Relationship Id="rId8" Target="../media/image15.png" Type="http://schemas.openxmlformats.org/officeDocument/2006/relationships/image"/><Relationship Id="rId9" Target="../media/image16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4F4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28700" y="3626978"/>
            <a:ext cx="11713960" cy="3720440"/>
            <a:chOff x="0" y="0"/>
            <a:chExt cx="15618613" cy="4960586"/>
          </a:xfrm>
        </p:grpSpPr>
        <p:sp>
          <p:nvSpPr>
            <p:cNvPr name="TextBox 3" id="3"/>
            <p:cNvSpPr txBox="true"/>
            <p:nvPr/>
          </p:nvSpPr>
          <p:spPr>
            <a:xfrm rot="0">
              <a:off x="0" y="409575"/>
              <a:ext cx="15618613" cy="300672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8850"/>
                </a:lnSpc>
              </a:pPr>
              <a:r>
                <a:rPr lang="en-US" sz="7375">
                  <a:solidFill>
                    <a:srgbClr val="000000"/>
                  </a:solidFill>
                  <a:latin typeface="Fira Sans"/>
                  <a:ea typeface="Fira Sans"/>
                  <a:cs typeface="Fira Sans"/>
                  <a:sym typeface="Fira Sans"/>
                </a:rPr>
                <a:t>Szkoła Inżynierii Systemów BioTechnicznych</a:t>
              </a:r>
            </a:p>
          </p:txBody>
        </p:sp>
        <p:sp>
          <p:nvSpPr>
            <p:cNvPr name="TextBox 4" id="4"/>
            <p:cNvSpPr txBox="true"/>
            <p:nvPr/>
          </p:nvSpPr>
          <p:spPr>
            <a:xfrm rot="0">
              <a:off x="0" y="4155406"/>
              <a:ext cx="15618613" cy="80518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5039"/>
                </a:lnSpc>
              </a:pPr>
              <a:r>
                <a:rPr lang="en-US" sz="3599">
                  <a:solidFill>
                    <a:srgbClr val="000000"/>
                  </a:solidFill>
                  <a:latin typeface="Fira Sans Light"/>
                  <a:ea typeface="Fira Sans Light"/>
                  <a:cs typeface="Fira Sans Light"/>
                  <a:sym typeface="Fira Sans Light"/>
                </a:rPr>
                <a:t>9-12 września 2026 r.</a:t>
              </a: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14328902" y="2317173"/>
            <a:ext cx="7321033" cy="6340049"/>
            <a:chOff x="0" y="0"/>
            <a:chExt cx="3619627" cy="3134614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3619627" cy="3134614"/>
            </a:xfrm>
            <a:custGeom>
              <a:avLst/>
              <a:gdLst/>
              <a:ahLst/>
              <a:cxnLst/>
              <a:rect r="r" b="b" t="t" l="l"/>
              <a:pathLst>
                <a:path h="3134614" w="3619627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solidFill>
              <a:srgbClr val="004651"/>
            </a:solidFill>
          </p:spPr>
        </p:sp>
      </p:grpSp>
      <p:grpSp>
        <p:nvGrpSpPr>
          <p:cNvPr name="Group 7" id="7"/>
          <p:cNvGrpSpPr/>
          <p:nvPr/>
        </p:nvGrpSpPr>
        <p:grpSpPr>
          <a:xfrm rot="0">
            <a:off x="12122944" y="7035126"/>
            <a:ext cx="4970154" cy="4304177"/>
            <a:chOff x="0" y="0"/>
            <a:chExt cx="3619627" cy="3134614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3619627" cy="3134614"/>
            </a:xfrm>
            <a:custGeom>
              <a:avLst/>
              <a:gdLst/>
              <a:ahLst/>
              <a:cxnLst/>
              <a:rect r="r" b="b" t="t" l="l"/>
              <a:pathLst>
                <a:path h="3134614" w="3619627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solidFill>
              <a:srgbClr val="00A181"/>
            </a:solidFill>
          </p:spPr>
        </p:sp>
      </p:grpSp>
      <p:grpSp>
        <p:nvGrpSpPr>
          <p:cNvPr name="Group 9" id="9"/>
          <p:cNvGrpSpPr/>
          <p:nvPr/>
        </p:nvGrpSpPr>
        <p:grpSpPr>
          <a:xfrm rot="0">
            <a:off x="12336342" y="5954842"/>
            <a:ext cx="2271679" cy="1967285"/>
            <a:chOff x="0" y="0"/>
            <a:chExt cx="3619627" cy="3134614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3619627" cy="3134614"/>
            </a:xfrm>
            <a:custGeom>
              <a:avLst/>
              <a:gdLst/>
              <a:ahLst/>
              <a:cxnLst/>
              <a:rect r="r" b="b" t="t" l="l"/>
              <a:pathLst>
                <a:path h="3134614" w="3619627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solidFill>
              <a:srgbClr val="A4E473"/>
            </a:solidFill>
          </p:spPr>
        </p:sp>
      </p:grpSp>
      <p:grpSp>
        <p:nvGrpSpPr>
          <p:cNvPr name="Group 11" id="11"/>
          <p:cNvGrpSpPr/>
          <p:nvPr/>
        </p:nvGrpSpPr>
        <p:grpSpPr>
          <a:xfrm rot="0">
            <a:off x="13737770" y="373605"/>
            <a:ext cx="3799619" cy="3290488"/>
            <a:chOff x="0" y="0"/>
            <a:chExt cx="3619627" cy="3134614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3619627" cy="3134614"/>
            </a:xfrm>
            <a:custGeom>
              <a:avLst/>
              <a:gdLst/>
              <a:ahLst/>
              <a:cxnLst/>
              <a:rect r="r" b="b" t="t" l="l"/>
              <a:pathLst>
                <a:path h="3134614" w="3619627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solidFill>
              <a:srgbClr val="00A181"/>
            </a:solidFill>
          </p:spPr>
        </p:sp>
      </p:grpSp>
      <p:sp>
        <p:nvSpPr>
          <p:cNvPr name="Freeform 13" id="13"/>
          <p:cNvSpPr/>
          <p:nvPr/>
        </p:nvSpPr>
        <p:spPr>
          <a:xfrm flipH="false" flipV="false" rot="0">
            <a:off x="12620776" y="5954842"/>
            <a:ext cx="1865362" cy="1865362"/>
          </a:xfrm>
          <a:custGeom>
            <a:avLst/>
            <a:gdLst/>
            <a:ahLst/>
            <a:cxnLst/>
            <a:rect r="r" b="b" t="t" l="l"/>
            <a:pathLst>
              <a:path h="1865362" w="1865362">
                <a:moveTo>
                  <a:pt x="0" y="0"/>
                </a:moveTo>
                <a:lnTo>
                  <a:pt x="1865362" y="0"/>
                </a:lnTo>
                <a:lnTo>
                  <a:pt x="1865362" y="1865361"/>
                </a:lnTo>
                <a:lnTo>
                  <a:pt x="0" y="186536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>
  <p:cSld>
    <p:bg>
      <p:bgPr>
        <a:solidFill>
          <a:srgbClr val="00465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671665" y="1345597"/>
            <a:ext cx="16218412" cy="5885001"/>
            <a:chOff x="0" y="0"/>
            <a:chExt cx="21624549" cy="7846668"/>
          </a:xfrm>
        </p:grpSpPr>
        <p:sp>
          <p:nvSpPr>
            <p:cNvPr name="TextBox 3" id="3"/>
            <p:cNvSpPr txBox="true"/>
            <p:nvPr/>
          </p:nvSpPr>
          <p:spPr>
            <a:xfrm rot="0">
              <a:off x="0" y="4217643"/>
              <a:ext cx="21624549" cy="362902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4320"/>
                </a:lnSpc>
              </a:pPr>
              <a:r>
                <a:rPr lang="en-US" sz="3600" b="true">
                  <a:solidFill>
                    <a:srgbClr val="F4F4F4"/>
                  </a:solidFill>
                  <a:latin typeface="Fira Sans Medium"/>
                  <a:ea typeface="Fira Sans Medium"/>
                  <a:cs typeface="Fira Sans Medium"/>
                  <a:sym typeface="Fira Sans Medium"/>
                </a:rPr>
                <a:t>Najciekawsze i najważniejsze problemy badawcze znajdują się na pograniczu różnych dziedzin i dyscyplin nauki oraz potrzeb praktyki. </a:t>
              </a:r>
            </a:p>
            <a:p>
              <a:pPr algn="l">
                <a:lnSpc>
                  <a:spcPts val="4320"/>
                </a:lnSpc>
              </a:pPr>
              <a:r>
                <a:rPr lang="en-US" sz="3600" b="true">
                  <a:solidFill>
                    <a:srgbClr val="F4F4F4"/>
                  </a:solidFill>
                  <a:latin typeface="Fira Sans Medium"/>
                  <a:ea typeface="Fira Sans Medium"/>
                  <a:cs typeface="Fira Sans Medium"/>
                  <a:sym typeface="Fira Sans Medium"/>
                </a:rPr>
                <a:t>Rozwijające się bardzo dynamicznie nowe metody badawcze są efektem przenikania się wiedzy o systemach przyrodniczych i systemach techniki.</a:t>
              </a:r>
            </a:p>
            <a:p>
              <a:pPr algn="l">
                <a:lnSpc>
                  <a:spcPts val="4320"/>
                </a:lnSpc>
                <a:spcBef>
                  <a:spcPct val="0"/>
                </a:spcBef>
              </a:pPr>
            </a:p>
          </p:txBody>
        </p:sp>
        <p:sp>
          <p:nvSpPr>
            <p:cNvPr name="TextBox 4" id="4"/>
            <p:cNvSpPr txBox="true"/>
            <p:nvPr/>
          </p:nvSpPr>
          <p:spPr>
            <a:xfrm rot="0">
              <a:off x="0" y="-9525"/>
              <a:ext cx="21624549" cy="376872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11160"/>
                </a:lnSpc>
              </a:pPr>
              <a:r>
                <a:rPr lang="en-US" sz="9300" b="true">
                  <a:solidFill>
                    <a:srgbClr val="A4E473"/>
                  </a:solidFill>
                  <a:latin typeface="Fira Sans Medium"/>
                  <a:ea typeface="Fira Sans Medium"/>
                  <a:cs typeface="Fira Sans Medium"/>
                  <a:sym typeface="Fira Sans Medium"/>
                </a:rPr>
                <a:t>Szkoła Inżynierii Systemów BioTechnicznych</a:t>
              </a: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-3563094" y="6077994"/>
            <a:ext cx="6383425" cy="5528076"/>
            <a:chOff x="0" y="0"/>
            <a:chExt cx="3619627" cy="3134614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3619627" cy="3134614"/>
            </a:xfrm>
            <a:custGeom>
              <a:avLst/>
              <a:gdLst/>
              <a:ahLst/>
              <a:cxnLst/>
              <a:rect r="r" b="b" t="t" l="l"/>
              <a:pathLst>
                <a:path h="3134614" w="3619627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solidFill>
              <a:srgbClr val="00A181"/>
            </a:solidFill>
          </p:spPr>
        </p:sp>
      </p:grpSp>
      <p:grpSp>
        <p:nvGrpSpPr>
          <p:cNvPr name="Group 7" id="7"/>
          <p:cNvGrpSpPr/>
          <p:nvPr/>
        </p:nvGrpSpPr>
        <p:grpSpPr>
          <a:xfrm rot="0">
            <a:off x="1671665" y="7004492"/>
            <a:ext cx="3034530" cy="2627917"/>
            <a:chOff x="0" y="0"/>
            <a:chExt cx="3619627" cy="3134614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3619627" cy="3134614"/>
            </a:xfrm>
            <a:custGeom>
              <a:avLst/>
              <a:gdLst/>
              <a:ahLst/>
              <a:cxnLst/>
              <a:rect r="r" b="b" t="t" l="l"/>
              <a:pathLst>
                <a:path h="3134614" w="3619627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solidFill>
              <a:srgbClr val="F4F4F4"/>
            </a:solidFill>
          </p:spPr>
        </p:sp>
      </p:grpSp>
      <p:grpSp>
        <p:nvGrpSpPr>
          <p:cNvPr name="Group 9" id="9"/>
          <p:cNvGrpSpPr/>
          <p:nvPr/>
        </p:nvGrpSpPr>
        <p:grpSpPr>
          <a:xfrm rot="0">
            <a:off x="4053492" y="8956750"/>
            <a:ext cx="2141618" cy="1854652"/>
            <a:chOff x="0" y="0"/>
            <a:chExt cx="3619627" cy="3134614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3619627" cy="3134614"/>
            </a:xfrm>
            <a:custGeom>
              <a:avLst/>
              <a:gdLst/>
              <a:ahLst/>
              <a:cxnLst/>
              <a:rect r="r" b="b" t="t" l="l"/>
              <a:pathLst>
                <a:path h="3134614" w="3619627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solidFill>
              <a:srgbClr val="A4E473"/>
            </a:solidFill>
          </p:spPr>
        </p:sp>
      </p:grp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>
  <p:cSld>
    <p:bg>
      <p:bgPr>
        <a:solidFill>
          <a:srgbClr val="F4F4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028700" y="1160862"/>
            <a:ext cx="5512745" cy="12858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0199"/>
              </a:lnSpc>
              <a:spcBef>
                <a:spcPct val="0"/>
              </a:spcBef>
            </a:pPr>
            <a:r>
              <a:rPr lang="en-US" sz="8499" spc="-84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Tematyka</a:t>
            </a:r>
          </a:p>
        </p:txBody>
      </p:sp>
      <p:grpSp>
        <p:nvGrpSpPr>
          <p:cNvPr name="Group 3" id="3"/>
          <p:cNvGrpSpPr/>
          <p:nvPr/>
        </p:nvGrpSpPr>
        <p:grpSpPr>
          <a:xfrm rot="-10800000">
            <a:off x="-1306086" y="4784384"/>
            <a:ext cx="4985461" cy="4317433"/>
            <a:chOff x="0" y="0"/>
            <a:chExt cx="3619627" cy="3134614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619627" cy="3134614"/>
            </a:xfrm>
            <a:custGeom>
              <a:avLst/>
              <a:gdLst/>
              <a:ahLst/>
              <a:cxnLst/>
              <a:rect r="r" b="b" t="t" l="l"/>
              <a:pathLst>
                <a:path h="3134614" w="3619627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solidFill>
              <a:srgbClr val="004651"/>
            </a:solidFill>
          </p:spPr>
        </p:sp>
      </p:grpSp>
      <p:grpSp>
        <p:nvGrpSpPr>
          <p:cNvPr name="Group 5" id="5"/>
          <p:cNvGrpSpPr/>
          <p:nvPr/>
        </p:nvGrpSpPr>
        <p:grpSpPr>
          <a:xfrm rot="-10800000">
            <a:off x="3061137" y="7468788"/>
            <a:ext cx="3480308" cy="3013963"/>
            <a:chOff x="0" y="0"/>
            <a:chExt cx="3619627" cy="3134614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3619627" cy="3134614"/>
            </a:xfrm>
            <a:custGeom>
              <a:avLst/>
              <a:gdLst/>
              <a:ahLst/>
              <a:cxnLst/>
              <a:rect r="r" b="b" t="t" l="l"/>
              <a:pathLst>
                <a:path h="3134614" w="3619627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solidFill>
              <a:srgbClr val="A4E473"/>
            </a:solidFill>
          </p:spPr>
        </p:sp>
      </p:grpSp>
      <p:grpSp>
        <p:nvGrpSpPr>
          <p:cNvPr name="Group 7" id="7"/>
          <p:cNvGrpSpPr/>
          <p:nvPr/>
        </p:nvGrpSpPr>
        <p:grpSpPr>
          <a:xfrm rot="-10800000">
            <a:off x="2780085" y="4005595"/>
            <a:ext cx="1798578" cy="1557577"/>
            <a:chOff x="0" y="0"/>
            <a:chExt cx="3619627" cy="3134614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3619627" cy="3134614"/>
            </a:xfrm>
            <a:custGeom>
              <a:avLst/>
              <a:gdLst/>
              <a:ahLst/>
              <a:cxnLst/>
              <a:rect r="r" b="b" t="t" l="l"/>
              <a:pathLst>
                <a:path h="3134614" w="3619627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solidFill>
              <a:srgbClr val="00A181"/>
            </a:solidFill>
          </p:spPr>
        </p:sp>
      </p:grpSp>
      <p:grpSp>
        <p:nvGrpSpPr>
          <p:cNvPr name="Group 9" id="9"/>
          <p:cNvGrpSpPr/>
          <p:nvPr/>
        </p:nvGrpSpPr>
        <p:grpSpPr>
          <a:xfrm rot="-10800000">
            <a:off x="300983" y="7795449"/>
            <a:ext cx="3378391" cy="2925703"/>
            <a:chOff x="0" y="0"/>
            <a:chExt cx="3619627" cy="3134614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3619627" cy="3134614"/>
            </a:xfrm>
            <a:custGeom>
              <a:avLst/>
              <a:gdLst/>
              <a:ahLst/>
              <a:cxnLst/>
              <a:rect r="r" b="b" t="t" l="l"/>
              <a:pathLst>
                <a:path h="3134614" w="3619627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solidFill>
              <a:srgbClr val="00A181"/>
            </a:solidFill>
          </p:spPr>
        </p:sp>
      </p:grpSp>
      <p:sp>
        <p:nvSpPr>
          <p:cNvPr name="TextBox 11" id="11"/>
          <p:cNvSpPr txBox="true"/>
          <p:nvPr/>
        </p:nvSpPr>
        <p:spPr>
          <a:xfrm rot="0">
            <a:off x="8825054" y="265302"/>
            <a:ext cx="8564922" cy="10382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050"/>
              </a:lnSpc>
              <a:spcBef>
                <a:spcPct val="0"/>
              </a:spcBef>
            </a:pPr>
            <a:r>
              <a:rPr lang="en-US" sz="3375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Problemy w naukowym poznawaniu rzeczywistości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8825054" y="2063312"/>
            <a:ext cx="8126142" cy="10382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050"/>
              </a:lnSpc>
              <a:spcBef>
                <a:spcPct val="0"/>
              </a:spcBef>
            </a:pPr>
            <a:r>
              <a:rPr lang="en-US" sz="3375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Modelowanie matematyczne i statystyczne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8825054" y="3733590"/>
            <a:ext cx="8369909" cy="10382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050"/>
              </a:lnSpc>
              <a:spcBef>
                <a:spcPct val="0"/>
              </a:spcBef>
            </a:pPr>
            <a:r>
              <a:rPr lang="en-US" sz="3375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Metody optymalizacji i wspomagania decyzji</a:t>
            </a:r>
          </a:p>
        </p:txBody>
      </p:sp>
      <p:sp>
        <p:nvSpPr>
          <p:cNvPr name="AutoShape 14" id="14"/>
          <p:cNvSpPr/>
          <p:nvPr/>
        </p:nvSpPr>
        <p:spPr>
          <a:xfrm>
            <a:off x="8825054" y="1746439"/>
            <a:ext cx="8272402" cy="0"/>
          </a:xfrm>
          <a:prstGeom prst="line">
            <a:avLst/>
          </a:prstGeom>
          <a:ln cap="flat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5" id="15"/>
          <p:cNvSpPr/>
          <p:nvPr/>
        </p:nvSpPr>
        <p:spPr>
          <a:xfrm>
            <a:off x="8825054" y="3427934"/>
            <a:ext cx="8272402" cy="0"/>
          </a:xfrm>
          <a:prstGeom prst="line">
            <a:avLst/>
          </a:prstGeom>
          <a:ln cap="flat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6" id="16"/>
          <p:cNvSpPr/>
          <p:nvPr/>
        </p:nvSpPr>
        <p:spPr>
          <a:xfrm>
            <a:off x="8825054" y="4995037"/>
            <a:ext cx="8272402" cy="0"/>
          </a:xfrm>
          <a:prstGeom prst="line">
            <a:avLst/>
          </a:prstGeom>
          <a:ln cap="flat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7" id="17"/>
          <p:cNvSpPr/>
          <p:nvPr/>
        </p:nvSpPr>
        <p:spPr>
          <a:xfrm>
            <a:off x="8825054" y="6900652"/>
            <a:ext cx="8272402" cy="0"/>
          </a:xfrm>
          <a:prstGeom prst="line">
            <a:avLst/>
          </a:prstGeom>
          <a:ln cap="flat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18" id="18"/>
          <p:cNvSpPr txBox="true"/>
          <p:nvPr/>
        </p:nvSpPr>
        <p:spPr>
          <a:xfrm rot="0">
            <a:off x="8825054" y="5423969"/>
            <a:ext cx="8564922" cy="10382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050"/>
              </a:lnSpc>
              <a:spcBef>
                <a:spcPct val="0"/>
              </a:spcBef>
            </a:pPr>
            <a:r>
              <a:rPr lang="en-US" sz="3375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Zastosowanie informatyki w inżynierii systemów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8825054" y="7334040"/>
            <a:ext cx="8272402" cy="10382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050"/>
              </a:lnSpc>
              <a:spcBef>
                <a:spcPct val="0"/>
              </a:spcBef>
            </a:pPr>
            <a:r>
              <a:rPr lang="en-US" sz="3375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Wybrane elementy metod badań systemów empirycznych</a:t>
            </a:r>
          </a:p>
        </p:txBody>
      </p:sp>
      <p:sp>
        <p:nvSpPr>
          <p:cNvPr name="AutoShape 20" id="20"/>
          <p:cNvSpPr/>
          <p:nvPr/>
        </p:nvSpPr>
        <p:spPr>
          <a:xfrm>
            <a:off x="8825054" y="8815177"/>
            <a:ext cx="8272402" cy="0"/>
          </a:xfrm>
          <a:prstGeom prst="line">
            <a:avLst/>
          </a:prstGeom>
          <a:ln cap="flat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21" id="21"/>
          <p:cNvSpPr txBox="true"/>
          <p:nvPr/>
        </p:nvSpPr>
        <p:spPr>
          <a:xfrm rot="0">
            <a:off x="8825054" y="8973948"/>
            <a:ext cx="8272402" cy="10382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050"/>
              </a:lnSpc>
              <a:spcBef>
                <a:spcPct val="0"/>
              </a:spcBef>
            </a:pPr>
            <a:r>
              <a:rPr lang="en-US" sz="3375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Naukowe podstawy inżynierii systemów biotechnicznych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4F4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2491892" y="6035143"/>
            <a:ext cx="13851087" cy="3107290"/>
          </a:xfrm>
          <a:custGeom>
            <a:avLst/>
            <a:gdLst/>
            <a:ahLst/>
            <a:cxnLst/>
            <a:rect r="r" b="b" t="t" l="l"/>
            <a:pathLst>
              <a:path h="3107290" w="13851087">
                <a:moveTo>
                  <a:pt x="0" y="0"/>
                </a:moveTo>
                <a:lnTo>
                  <a:pt x="13851087" y="0"/>
                </a:lnTo>
                <a:lnTo>
                  <a:pt x="13851087" y="3107290"/>
                </a:lnTo>
                <a:lnTo>
                  <a:pt x="0" y="310729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08200" r="0" b="-8972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028700" y="962025"/>
            <a:ext cx="5059131" cy="9810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800"/>
              </a:lnSpc>
              <a:spcBef>
                <a:spcPct val="0"/>
              </a:spcBef>
            </a:pPr>
            <a:r>
              <a:rPr lang="en-US" sz="6000" spc="-60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Organizatorzy</a:t>
            </a:r>
          </a:p>
        </p:txBody>
      </p:sp>
      <p:sp>
        <p:nvSpPr>
          <p:cNvPr name="Freeform 4" id="4"/>
          <p:cNvSpPr/>
          <p:nvPr/>
        </p:nvSpPr>
        <p:spPr>
          <a:xfrm flipH="false" flipV="false" rot="0">
            <a:off x="2998551" y="2880252"/>
            <a:ext cx="11551013" cy="2668104"/>
          </a:xfrm>
          <a:custGeom>
            <a:avLst/>
            <a:gdLst/>
            <a:ahLst/>
            <a:cxnLst/>
            <a:rect r="r" b="b" t="t" l="l"/>
            <a:pathLst>
              <a:path h="2668104" w="11551013">
                <a:moveTo>
                  <a:pt x="0" y="0"/>
                </a:moveTo>
                <a:lnTo>
                  <a:pt x="11551014" y="0"/>
                </a:lnTo>
                <a:lnTo>
                  <a:pt x="11551014" y="2668104"/>
                </a:lnTo>
                <a:lnTo>
                  <a:pt x="0" y="266810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0448" r="-19912" b="-142471"/>
            </a:stretch>
          </a:blipFill>
        </p:spPr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4F4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8846154" y="749261"/>
            <a:ext cx="8995232" cy="4317711"/>
          </a:xfrm>
          <a:custGeom>
            <a:avLst/>
            <a:gdLst/>
            <a:ahLst/>
            <a:cxnLst/>
            <a:rect r="r" b="b" t="t" l="l"/>
            <a:pathLst>
              <a:path h="4317711" w="8995232">
                <a:moveTo>
                  <a:pt x="0" y="0"/>
                </a:moveTo>
                <a:lnTo>
                  <a:pt x="8995232" y="0"/>
                </a:lnTo>
                <a:lnTo>
                  <a:pt x="8995232" y="4317712"/>
                </a:lnTo>
                <a:lnTo>
                  <a:pt x="0" y="431771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734129" y="3403149"/>
            <a:ext cx="8949274" cy="9620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560"/>
              </a:lnSpc>
              <a:spcBef>
                <a:spcPct val="0"/>
              </a:spcBef>
            </a:pPr>
            <a:r>
              <a:rPr lang="en-US" sz="6300" spc="-63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Miejsce konferencji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734129" y="4812812"/>
            <a:ext cx="8017415" cy="26130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499" b="true">
                <a:solidFill>
                  <a:srgbClr val="004651"/>
                </a:solidFill>
                <a:latin typeface="Fira Sans Bold"/>
                <a:ea typeface="Fira Sans Bold"/>
                <a:cs typeface="Fira Sans Bold"/>
                <a:sym typeface="Fira Sans Bold"/>
              </a:rPr>
              <a:t>Ośrodek Bajkowy Zakątek</a:t>
            </a:r>
            <a:r>
              <a:rPr lang="en-US" sz="2499">
                <a:solidFill>
                  <a:srgbClr val="000000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 na Mazurach w Guzowym Piecu (koło Gietrzwałdu). Jest to osada całorocznych domów i pokoi hotelowych wraz z Spa, basenem i restauracją. Dzięki swemu położeniu ośrodek jest idealnym miejscem pobytu, łączącym sprawy służbowe </a:t>
            </a:r>
          </a:p>
          <a:p>
            <a:pPr algn="l">
              <a:lnSpc>
                <a:spcPts val="3499"/>
              </a:lnSpc>
            </a:pPr>
            <a:r>
              <a:rPr lang="en-US" sz="2499">
                <a:solidFill>
                  <a:srgbClr val="000000"/>
                </a:solidFill>
                <a:latin typeface="Fira Sans Light"/>
                <a:ea typeface="Fira Sans Light"/>
                <a:cs typeface="Fira Sans Light"/>
                <a:sym typeface="Fira Sans Light"/>
              </a:rPr>
              <a:t>z wypoczynkiem.</a:t>
            </a:r>
          </a:p>
        </p:txBody>
      </p:sp>
      <p:grpSp>
        <p:nvGrpSpPr>
          <p:cNvPr name="Group 5" id="5"/>
          <p:cNvGrpSpPr/>
          <p:nvPr/>
        </p:nvGrpSpPr>
        <p:grpSpPr>
          <a:xfrm rot="0">
            <a:off x="1028700" y="904077"/>
            <a:ext cx="5231327" cy="835447"/>
            <a:chOff x="0" y="0"/>
            <a:chExt cx="6975102" cy="1113929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113929" cy="1113929"/>
            </a:xfrm>
            <a:custGeom>
              <a:avLst/>
              <a:gdLst/>
              <a:ahLst/>
              <a:cxnLst/>
              <a:rect r="r" b="b" t="t" l="l"/>
              <a:pathLst>
                <a:path h="1113929" w="1113929">
                  <a:moveTo>
                    <a:pt x="0" y="0"/>
                  </a:moveTo>
                  <a:lnTo>
                    <a:pt x="1113929" y="0"/>
                  </a:lnTo>
                  <a:lnTo>
                    <a:pt x="1113929" y="1113929"/>
                  </a:lnTo>
                  <a:lnTo>
                    <a:pt x="0" y="111392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0" r="0" b="0"/>
              </a:stretch>
            </a:blipFill>
          </p:spPr>
        </p:sp>
        <p:sp>
          <p:nvSpPr>
            <p:cNvPr name="TextBox 7" id="7"/>
            <p:cNvSpPr txBox="true"/>
            <p:nvPr/>
          </p:nvSpPr>
          <p:spPr>
            <a:xfrm rot="0">
              <a:off x="1293956" y="25893"/>
              <a:ext cx="5681146" cy="101451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080"/>
                </a:lnSpc>
                <a:spcBef>
                  <a:spcPct val="0"/>
                </a:spcBef>
              </a:pPr>
              <a:r>
                <a:rPr lang="en-US" b="true" sz="2200">
                  <a:solidFill>
                    <a:srgbClr val="000000"/>
                  </a:solidFill>
                  <a:latin typeface="Fira Sans Medium"/>
                  <a:ea typeface="Fira Sans Medium"/>
                  <a:cs typeface="Fira Sans Medium"/>
                  <a:sym typeface="Fira Sans Medium"/>
                </a:rPr>
                <a:t>Szkoła Inżynierii Systemów BioTechnicznych</a:t>
              </a:r>
            </a:p>
          </p:txBody>
        </p:sp>
      </p:grpSp>
      <p:sp>
        <p:nvSpPr>
          <p:cNvPr name="Freeform 8" id="8"/>
          <p:cNvSpPr/>
          <p:nvPr/>
        </p:nvSpPr>
        <p:spPr>
          <a:xfrm flipH="false" flipV="false" rot="0">
            <a:off x="9728082" y="5265383"/>
            <a:ext cx="7231377" cy="4707626"/>
          </a:xfrm>
          <a:custGeom>
            <a:avLst/>
            <a:gdLst/>
            <a:ahLst/>
            <a:cxnLst/>
            <a:rect r="r" b="b" t="t" l="l"/>
            <a:pathLst>
              <a:path h="4707626" w="7231377">
                <a:moveTo>
                  <a:pt x="0" y="0"/>
                </a:moveTo>
                <a:lnTo>
                  <a:pt x="7231377" y="0"/>
                </a:lnTo>
                <a:lnTo>
                  <a:pt x="7231377" y="4707627"/>
                </a:lnTo>
                <a:lnTo>
                  <a:pt x="0" y="470762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4F4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9933906" y="158780"/>
            <a:ext cx="7787777" cy="5156360"/>
          </a:xfrm>
          <a:custGeom>
            <a:avLst/>
            <a:gdLst/>
            <a:ahLst/>
            <a:cxnLst/>
            <a:rect r="r" b="b" t="t" l="l"/>
            <a:pathLst>
              <a:path h="5156360" w="7787777">
                <a:moveTo>
                  <a:pt x="0" y="0"/>
                </a:moveTo>
                <a:lnTo>
                  <a:pt x="7787777" y="0"/>
                </a:lnTo>
                <a:lnTo>
                  <a:pt x="7787777" y="5156360"/>
                </a:lnTo>
                <a:lnTo>
                  <a:pt x="0" y="515636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675238" y="305040"/>
            <a:ext cx="5231327" cy="835447"/>
            <a:chOff x="0" y="0"/>
            <a:chExt cx="6975102" cy="1113929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1113929" cy="1113929"/>
            </a:xfrm>
            <a:custGeom>
              <a:avLst/>
              <a:gdLst/>
              <a:ahLst/>
              <a:cxnLst/>
              <a:rect r="r" b="b" t="t" l="l"/>
              <a:pathLst>
                <a:path h="1113929" w="1113929">
                  <a:moveTo>
                    <a:pt x="0" y="0"/>
                  </a:moveTo>
                  <a:lnTo>
                    <a:pt x="1113929" y="0"/>
                  </a:lnTo>
                  <a:lnTo>
                    <a:pt x="1113929" y="1113929"/>
                  </a:lnTo>
                  <a:lnTo>
                    <a:pt x="0" y="111392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0" r="0" b="0"/>
              </a:stretch>
            </a:blipFill>
          </p:spPr>
        </p:sp>
        <p:sp>
          <p:nvSpPr>
            <p:cNvPr name="TextBox 5" id="5"/>
            <p:cNvSpPr txBox="true"/>
            <p:nvPr/>
          </p:nvSpPr>
          <p:spPr>
            <a:xfrm rot="0">
              <a:off x="1293956" y="25893"/>
              <a:ext cx="5681146" cy="101451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080"/>
                </a:lnSpc>
                <a:spcBef>
                  <a:spcPct val="0"/>
                </a:spcBef>
              </a:pPr>
              <a:r>
                <a:rPr lang="en-US" b="true" sz="2200">
                  <a:solidFill>
                    <a:srgbClr val="000000"/>
                  </a:solidFill>
                  <a:latin typeface="Fira Sans Medium"/>
                  <a:ea typeface="Fira Sans Medium"/>
                  <a:cs typeface="Fira Sans Medium"/>
                  <a:sym typeface="Fira Sans Medium"/>
                </a:rPr>
                <a:t>Szkoła Inżynierii Systemów BioTechnicznych</a:t>
              </a:r>
            </a:p>
          </p:txBody>
        </p:sp>
      </p:grpSp>
      <p:sp>
        <p:nvSpPr>
          <p:cNvPr name="Freeform 6" id="6"/>
          <p:cNvSpPr/>
          <p:nvPr/>
        </p:nvSpPr>
        <p:spPr>
          <a:xfrm flipH="false" flipV="false" rot="0">
            <a:off x="10684371" y="5396448"/>
            <a:ext cx="6684228" cy="4782708"/>
          </a:xfrm>
          <a:custGeom>
            <a:avLst/>
            <a:gdLst/>
            <a:ahLst/>
            <a:cxnLst/>
            <a:rect r="r" b="b" t="t" l="l"/>
            <a:pathLst>
              <a:path h="4782708" w="6684228">
                <a:moveTo>
                  <a:pt x="0" y="0"/>
                </a:moveTo>
                <a:lnTo>
                  <a:pt x="6684228" y="0"/>
                </a:lnTo>
                <a:lnTo>
                  <a:pt x="6684228" y="4782708"/>
                </a:lnTo>
                <a:lnTo>
                  <a:pt x="0" y="478270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-2409" r="0" b="-2409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400245" y="5679697"/>
            <a:ext cx="7603252" cy="4499459"/>
          </a:xfrm>
          <a:custGeom>
            <a:avLst/>
            <a:gdLst/>
            <a:ahLst/>
            <a:cxnLst/>
            <a:rect r="r" b="b" t="t" l="l"/>
            <a:pathLst>
              <a:path h="4499459" w="7603252">
                <a:moveTo>
                  <a:pt x="0" y="0"/>
                </a:moveTo>
                <a:lnTo>
                  <a:pt x="7603252" y="0"/>
                </a:lnTo>
                <a:lnTo>
                  <a:pt x="7603252" y="4499459"/>
                </a:lnTo>
                <a:lnTo>
                  <a:pt x="0" y="449945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2535224" y="1598663"/>
            <a:ext cx="5735358" cy="3797785"/>
          </a:xfrm>
          <a:custGeom>
            <a:avLst/>
            <a:gdLst/>
            <a:ahLst/>
            <a:cxnLst/>
            <a:rect r="r" b="b" t="t" l="l"/>
            <a:pathLst>
              <a:path h="3797785" w="5735358">
                <a:moveTo>
                  <a:pt x="0" y="0"/>
                </a:moveTo>
                <a:lnTo>
                  <a:pt x="5735358" y="0"/>
                </a:lnTo>
                <a:lnTo>
                  <a:pt x="5735358" y="3797785"/>
                </a:lnTo>
                <a:lnTo>
                  <a:pt x="0" y="379778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465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3585950" y="-517425"/>
            <a:ext cx="6210236" cy="5378093"/>
            <a:chOff x="0" y="0"/>
            <a:chExt cx="3619627" cy="3134614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3619627" cy="3134614"/>
            </a:xfrm>
            <a:custGeom>
              <a:avLst/>
              <a:gdLst/>
              <a:ahLst/>
              <a:cxnLst/>
              <a:rect r="r" b="b" t="t" l="l"/>
              <a:pathLst>
                <a:path h="3134614" w="3619627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solidFill>
              <a:srgbClr val="00A181"/>
            </a:solidFill>
          </p:spPr>
        </p:sp>
      </p:grpSp>
      <p:grpSp>
        <p:nvGrpSpPr>
          <p:cNvPr name="Group 4" id="4"/>
          <p:cNvGrpSpPr/>
          <p:nvPr/>
        </p:nvGrpSpPr>
        <p:grpSpPr>
          <a:xfrm rot="0">
            <a:off x="12009993" y="306851"/>
            <a:ext cx="3151914" cy="2729572"/>
            <a:chOff x="0" y="0"/>
            <a:chExt cx="3619627" cy="3134614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3619627" cy="3134614"/>
            </a:xfrm>
            <a:custGeom>
              <a:avLst/>
              <a:gdLst/>
              <a:ahLst/>
              <a:cxnLst/>
              <a:rect r="r" b="b" t="t" l="l"/>
              <a:pathLst>
                <a:path h="3134614" w="3619627">
                  <a:moveTo>
                    <a:pt x="3619627" y="1567307"/>
                  </a:moveTo>
                  <a:lnTo>
                    <a:pt x="2714752" y="3134614"/>
                  </a:lnTo>
                  <a:lnTo>
                    <a:pt x="904875" y="3134614"/>
                  </a:lnTo>
                  <a:lnTo>
                    <a:pt x="0" y="1567307"/>
                  </a:lnTo>
                  <a:lnTo>
                    <a:pt x="904875" y="0"/>
                  </a:lnTo>
                  <a:lnTo>
                    <a:pt x="2714625" y="0"/>
                  </a:lnTo>
                  <a:lnTo>
                    <a:pt x="3619627" y="1567307"/>
                  </a:lnTo>
                  <a:close/>
                </a:path>
              </a:pathLst>
            </a:custGeom>
            <a:solidFill>
              <a:srgbClr val="A4E473"/>
            </a:solidFill>
          </p:spPr>
        </p:sp>
      </p:grpSp>
      <p:graphicFrame>
        <p:nvGraphicFramePr>
          <p:cNvPr name="Table 6" id="6"/>
          <p:cNvGraphicFramePr>
            <a:graphicFrameLocks noGrp="true"/>
          </p:cNvGraphicFramePr>
          <p:nvPr/>
        </p:nvGraphicFramePr>
        <p:xfrm>
          <a:off x="1028700" y="2171621"/>
          <a:ext cx="16230600" cy="7636441"/>
        </p:xfrm>
        <a:graphic>
          <a:graphicData uri="http://schemas.openxmlformats.org/drawingml/2006/table">
            <a:tbl>
              <a:tblPr/>
              <a:tblGrid>
                <a:gridCol w="8115300"/>
                <a:gridCol w="8115300"/>
              </a:tblGrid>
              <a:tr h="4419600">
                <a:tc>
                  <a:txBody>
                    <a:bodyPr anchor="t" rtlCol="false"/>
                    <a:lstStyle/>
                    <a:p>
                      <a:pPr algn="just">
                        <a:lnSpc>
                          <a:spcPts val="3919"/>
                        </a:lnSpc>
                        <a:defRPr/>
                      </a:pPr>
                      <a:endParaRPr lang="en-US" sz="1100"/>
                    </a:p>
                    <a:p>
                      <a:pPr algn="ctr">
                        <a:lnSpc>
                          <a:spcPts val="3919"/>
                        </a:lnSpc>
                      </a:pPr>
                    </a:p>
                    <a:p>
                      <a:pPr algn="ctr">
                        <a:lnSpc>
                          <a:spcPts val="3919"/>
                        </a:lnSpc>
                      </a:pPr>
                      <a:r>
                        <a:rPr lang="en-US" sz="2799" b="true">
                          <a:solidFill>
                            <a:srgbClr val="F4F4F4"/>
                          </a:solidFill>
                          <a:latin typeface="Fira Sans Medium"/>
                          <a:ea typeface="Fira Sans Medium"/>
                          <a:cs typeface="Fira Sans Medium"/>
                          <a:sym typeface="Fira Sans Medium"/>
                        </a:rPr>
                        <a:t> Publikacja artykułu: </a:t>
                      </a:r>
                    </a:p>
                    <a:p>
                      <a:pPr algn="ctr">
                        <a:lnSpc>
                          <a:spcPts val="3779"/>
                        </a:lnSpc>
                      </a:pPr>
                      <a:r>
                        <a:rPr lang="en-US" sz="2700">
                          <a:solidFill>
                            <a:srgbClr val="F4F4F4"/>
                          </a:solidFill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Przesłane artykuły, pozytywnie zrecenzowane i spełniające wymogi redakcyjne, zostaną opublikowane w </a:t>
                      </a:r>
                      <a:r>
                        <a:rPr lang="en-US" sz="2700" i="true">
                          <a:solidFill>
                            <a:srgbClr val="F4F4F4"/>
                          </a:solidFill>
                          <a:latin typeface="Fira Sans Italics"/>
                          <a:ea typeface="Fira Sans Italics"/>
                          <a:cs typeface="Fira Sans Italics"/>
                          <a:sym typeface="Fira Sans Italics"/>
                        </a:rPr>
                        <a:t>Technical Sciences</a:t>
                      </a:r>
                      <a:r>
                        <a:rPr lang="en-US" sz="2700">
                          <a:solidFill>
                            <a:srgbClr val="F4F4F4"/>
                          </a:solidFill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 (40 punktów na liście MEiN z dnia 05.01.2024 r.)</a:t>
                      </a:r>
                    </a:p>
                    <a:p>
                      <a:pPr algn="just">
                        <a:lnSpc>
                          <a:spcPts val="3919"/>
                        </a:lnSpc>
                      </a:pPr>
                    </a:p>
                  </a:txBody>
                  <a:tcPr marL="190500" marR="190500" marT="190500" marB="190500" anchor="ctr">
                    <a:lnL cmpd="sng" algn="ctr" cap="flat" w="0">
                      <a:solidFill>
                        <a:srgbClr val="A4E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A4E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A4E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A4E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651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919"/>
                        </a:lnSpc>
                        <a:defRPr/>
                      </a:pPr>
                      <a:endParaRPr lang="en-US" sz="1100"/>
                    </a:p>
                    <a:p>
                      <a:pPr algn="l">
                        <a:lnSpc>
                          <a:spcPts val="3919"/>
                        </a:lnSpc>
                      </a:pPr>
                      <a:r>
                        <a:rPr lang="en-US" sz="2799" b="true">
                          <a:solidFill>
                            <a:srgbClr val="F4F4F4"/>
                          </a:solidFill>
                          <a:latin typeface="Fira Sans Medium"/>
                          <a:ea typeface="Fira Sans Medium"/>
                          <a:cs typeface="Fira Sans Medium"/>
                          <a:sym typeface="Fira Sans Medium"/>
                        </a:rPr>
                        <a:t>                       </a:t>
                      </a:r>
                      <a:r>
                        <a:rPr lang="en-US" sz="2799" b="true">
                          <a:solidFill>
                            <a:srgbClr val="F4F4F4"/>
                          </a:solidFill>
                          <a:latin typeface="Fira Sans Medium"/>
                          <a:ea typeface="Fira Sans Medium"/>
                          <a:cs typeface="Fira Sans Medium"/>
                          <a:sym typeface="Fira Sans Medium"/>
                        </a:rPr>
                        <a:t>Formuła:</a:t>
                      </a:r>
                    </a:p>
                    <a:p>
                      <a:pPr algn="l" marL="604519" indent="-302260" lvl="1">
                        <a:lnSpc>
                          <a:spcPts val="3919"/>
                        </a:lnSpc>
                        <a:buFont typeface="Arial"/>
                        <a:buChar char="•"/>
                      </a:pPr>
                      <a:r>
                        <a:rPr lang="en-US" sz="2799">
                          <a:solidFill>
                            <a:srgbClr val="F4F4F4"/>
                          </a:solidFill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wykłady interdyscyplinarne,</a:t>
                      </a:r>
                    </a:p>
                    <a:p>
                      <a:pPr algn="l" marL="604519" indent="-302260" lvl="1">
                        <a:lnSpc>
                          <a:spcPts val="3919"/>
                        </a:lnSpc>
                        <a:buFont typeface="Arial"/>
                        <a:buChar char="•"/>
                      </a:pPr>
                      <a:r>
                        <a:rPr lang="en-US" sz="2799">
                          <a:solidFill>
                            <a:srgbClr val="F4F4F4"/>
                          </a:solidFill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sesje referatowe (10 min + 5 min dyskusji),</a:t>
                      </a:r>
                    </a:p>
                    <a:p>
                      <a:pPr algn="l" marL="604519" indent="-302260" lvl="1">
                        <a:lnSpc>
                          <a:spcPts val="3919"/>
                        </a:lnSpc>
                        <a:buFont typeface="Arial"/>
                        <a:buChar char="•"/>
                      </a:pPr>
                      <a:r>
                        <a:rPr lang="en-US" sz="2799">
                          <a:solidFill>
                            <a:srgbClr val="F4F4F4"/>
                          </a:solidFill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warsztaty,</a:t>
                      </a:r>
                    </a:p>
                    <a:p>
                      <a:pPr algn="l" marL="604519" indent="-302260" lvl="1">
                        <a:lnSpc>
                          <a:spcPts val="3919"/>
                        </a:lnSpc>
                        <a:buFont typeface="Arial"/>
                        <a:buChar char="•"/>
                      </a:pPr>
                      <a:r>
                        <a:rPr lang="en-US" sz="2799">
                          <a:solidFill>
                            <a:srgbClr val="F4F4F4"/>
                          </a:solidFill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wyjazd studyjny,</a:t>
                      </a:r>
                    </a:p>
                    <a:p>
                      <a:pPr algn="l" marL="604519" indent="-302260" lvl="1">
                        <a:lnSpc>
                          <a:spcPts val="3919"/>
                        </a:lnSpc>
                        <a:buFont typeface="Arial"/>
                        <a:buChar char="•"/>
                      </a:pPr>
                      <a:r>
                        <a:rPr lang="en-US" sz="2799">
                          <a:solidFill>
                            <a:srgbClr val="F4F4F4"/>
                          </a:solidFill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dyskusje.</a:t>
                      </a:r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A4E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A4E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A4E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9525">
                      <a:solidFill>
                        <a:srgbClr val="A4E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651"/>
                    </a:solidFill>
                  </a:tcPr>
                </a:tc>
              </a:tr>
              <a:tr h="3216841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919"/>
                        </a:lnSpc>
                        <a:defRPr/>
                      </a:pPr>
                      <a:r>
                        <a:rPr lang="en-US" sz="2799">
                          <a:solidFill>
                            <a:srgbClr val="F4F4F4"/>
                          </a:solidFill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Karolina Szturo</a:t>
                      </a:r>
                      <a:endParaRPr lang="en-US" sz="1100"/>
                    </a:p>
                    <a:p>
                      <a:pPr algn="ctr">
                        <a:lnSpc>
                          <a:spcPts val="3919"/>
                        </a:lnSpc>
                      </a:pPr>
                      <a:r>
                        <a:rPr lang="en-US" sz="2799">
                          <a:solidFill>
                            <a:srgbClr val="F4F4F4"/>
                          </a:solidFill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tel: 89 524 61 19</a:t>
                      </a:r>
                    </a:p>
                    <a:p>
                      <a:pPr algn="ctr">
                        <a:lnSpc>
                          <a:spcPts val="3919"/>
                        </a:lnSpc>
                      </a:pPr>
                      <a:r>
                        <a:rPr lang="en-US" sz="2799">
                          <a:solidFill>
                            <a:srgbClr val="F4F4F4"/>
                          </a:solidFill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karolina.szturo@uwm.edu.pl </a:t>
                      </a:r>
                    </a:p>
                    <a:p>
                      <a:pPr algn="ctr">
                        <a:lnSpc>
                          <a:spcPts val="3919"/>
                        </a:lnSpc>
                      </a:pPr>
                    </a:p>
                  </a:txBody>
                  <a:tcPr marL="190500" marR="190500" marT="190500" marB="190500" anchor="ctr">
                    <a:lnL cmpd="sng" algn="ctr" cap="flat" w="0">
                      <a:solidFill>
                        <a:srgbClr val="A4E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9525">
                      <a:solidFill>
                        <a:srgbClr val="A4E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A4E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A4E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651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919"/>
                        </a:lnSpc>
                        <a:defRPr/>
                      </a:pPr>
                      <a:r>
                        <a:rPr lang="en-US" sz="2799">
                          <a:solidFill>
                            <a:srgbClr val="F4F4F4"/>
                          </a:solidFill>
                          <a:latin typeface="Fira Sans"/>
                          <a:ea typeface="Fira Sans"/>
                          <a:cs typeface="Fira Sans"/>
                          <a:sym typeface="Fira Sans"/>
                        </a:rPr>
                        <a:t>https://biotech.vipserv.org/</a:t>
                      </a:r>
                      <a:endParaRPr lang="en-US" sz="1100"/>
                    </a:p>
                  </a:txBody>
                  <a:tcPr marL="190500" marR="190500" marT="190500" marB="190500" anchor="ctr">
                    <a:lnL cmpd="sng" algn="ctr" cap="flat" w="9525">
                      <a:solidFill>
                        <a:srgbClr val="A4E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A4E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9525">
                      <a:solidFill>
                        <a:srgbClr val="A4E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A4E4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4651"/>
                    </a:solidFill>
                  </a:tcPr>
                </a:tc>
              </a:tr>
            </a:tbl>
          </a:graphicData>
        </a:graphic>
      </p:graphicFrame>
      <p:sp>
        <p:nvSpPr>
          <p:cNvPr name="TextBox 7" id="7"/>
          <p:cNvSpPr txBox="true"/>
          <p:nvPr/>
        </p:nvSpPr>
        <p:spPr>
          <a:xfrm rot="0">
            <a:off x="1028700" y="583953"/>
            <a:ext cx="6910589" cy="12858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0199"/>
              </a:lnSpc>
              <a:spcBef>
                <a:spcPct val="0"/>
              </a:spcBef>
            </a:pPr>
            <a:r>
              <a:rPr lang="en-US" sz="8499" spc="-84">
                <a:solidFill>
                  <a:srgbClr val="F4F4F4"/>
                </a:solidFill>
                <a:latin typeface="Fira Sans"/>
                <a:ea typeface="Fira Sans"/>
                <a:cs typeface="Fira Sans"/>
                <a:sym typeface="Fira Sans"/>
              </a:rPr>
              <a:t>Informacje</a:t>
            </a:r>
          </a:p>
        </p:txBody>
      </p:sp>
      <p:sp>
        <p:nvSpPr>
          <p:cNvPr name="Freeform 8" id="8"/>
          <p:cNvSpPr/>
          <p:nvPr/>
        </p:nvSpPr>
        <p:spPr>
          <a:xfrm flipH="false" flipV="false" rot="0">
            <a:off x="9497560" y="7165351"/>
            <a:ext cx="1143027" cy="901953"/>
          </a:xfrm>
          <a:custGeom>
            <a:avLst/>
            <a:gdLst/>
            <a:ahLst/>
            <a:cxnLst/>
            <a:rect r="r" b="b" t="t" l="l"/>
            <a:pathLst>
              <a:path h="901953" w="1143027">
                <a:moveTo>
                  <a:pt x="0" y="0"/>
                </a:moveTo>
                <a:lnTo>
                  <a:pt x="1143028" y="0"/>
                </a:lnTo>
                <a:lnTo>
                  <a:pt x="1143028" y="901952"/>
                </a:lnTo>
                <a:lnTo>
                  <a:pt x="0" y="90195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864806" y="7165351"/>
            <a:ext cx="1102357" cy="833783"/>
          </a:xfrm>
          <a:custGeom>
            <a:avLst/>
            <a:gdLst/>
            <a:ahLst/>
            <a:cxnLst/>
            <a:rect r="r" b="b" t="t" l="l"/>
            <a:pathLst>
              <a:path h="833783" w="1102357">
                <a:moveTo>
                  <a:pt x="0" y="0"/>
                </a:moveTo>
                <a:lnTo>
                  <a:pt x="1102358" y="0"/>
                </a:lnTo>
                <a:lnTo>
                  <a:pt x="1102358" y="833783"/>
                </a:lnTo>
                <a:lnTo>
                  <a:pt x="0" y="83378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9435620" y="2557302"/>
            <a:ext cx="1266908" cy="958243"/>
          </a:xfrm>
          <a:custGeom>
            <a:avLst/>
            <a:gdLst/>
            <a:ahLst/>
            <a:cxnLst/>
            <a:rect r="r" b="b" t="t" l="l"/>
            <a:pathLst>
              <a:path h="958243" w="1266908">
                <a:moveTo>
                  <a:pt x="0" y="0"/>
                </a:moveTo>
                <a:lnTo>
                  <a:pt x="1266908" y="0"/>
                </a:lnTo>
                <a:lnTo>
                  <a:pt x="1266908" y="958243"/>
                </a:lnTo>
                <a:lnTo>
                  <a:pt x="0" y="95824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864806" y="2557302"/>
            <a:ext cx="880325" cy="1158322"/>
          </a:xfrm>
          <a:custGeom>
            <a:avLst/>
            <a:gdLst/>
            <a:ahLst/>
            <a:cxnLst/>
            <a:rect r="r" b="b" t="t" l="l"/>
            <a:pathLst>
              <a:path h="1158322" w="880325">
                <a:moveTo>
                  <a:pt x="0" y="0"/>
                </a:moveTo>
                <a:lnTo>
                  <a:pt x="880325" y="0"/>
                </a:lnTo>
                <a:lnTo>
                  <a:pt x="880325" y="1158322"/>
                </a:lnTo>
                <a:lnTo>
                  <a:pt x="0" y="115832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DAHI-eZ8N5w</dc:identifier>
  <dcterms:modified xsi:type="dcterms:W3CDTF">2011-08-01T06:04:30Z</dcterms:modified>
  <cp:revision>1</cp:revision>
  <dc:title>X BioTech</dc:title>
</cp:coreProperties>
</file>